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Constantia" panose="02030602050306030303"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347589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81" name="Google Shape;1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88" name="Google Shape;1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14" name="Google Shape;11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42" name="Google Shape;14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55" name="Google Shape;1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62" name="Google Shape;1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0" name="Google Shape;20;p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1" name="Google Shape;21;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3"/>
        <p:cNvGrpSpPr/>
        <p:nvPr/>
      </p:nvGrpSpPr>
      <p:grpSpPr>
        <a:xfrm>
          <a:off x="0" y="0"/>
          <a:ext cx="0" cy="0"/>
          <a:chOff x="0" y="0"/>
          <a:chExt cx="0" cy="0"/>
        </a:xfrm>
      </p:grpSpPr>
      <p:sp>
        <p:nvSpPr>
          <p:cNvPr id="84" name="Google Shape;84;p12"/>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85" name="Google Shape;85;p12"/>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86" name="Google Shape;86;p12"/>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7" name="Google Shape;87;p12"/>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a:lnSpc>
                <a:spcPct val="100000"/>
              </a:lnSpc>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a:lnSpc>
                <a:spcPct val="100000"/>
              </a:lnSpc>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a:lnSpc>
                <a:spcPct val="100000"/>
              </a:lnSpc>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a:lnSpc>
                <a:spcPct val="100000"/>
              </a:lnSpc>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8" name="Google Shape;88;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9" name="Google Shape;89;p1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0" name="Google Shape;90;p1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
        <p:nvSpPr>
          <p:cNvPr id="91" name="Google Shape;91;p1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2" name="Google Shape;92;p12"/>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93" name="Google Shape;93;p12"/>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6" name="Google Shape;96;p13"/>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lstStyle>
            <a:lvl1pPr marL="457200" marR="0" lvl="0" indent="-385445" algn="l">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7" name="Google Shape;97;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8" name="Google Shape;98;p1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9" name="Google Shape;99;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 name="Google Shape;102;p1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lstStyle>
            <a:lvl1pPr marL="457200" marR="0" lvl="0" indent="-385445" algn="l">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3" name="Google Shape;103;p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04" name="Google Shape;104;p1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05" name="Google Shape;105;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6" name="Google Shape;3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7" name="Google Shape;37;p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8" name="Google Shape;38;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5"/>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42" name="Google Shape;4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3" name="Google Shape;43;p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4" name="Google Shape;44;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4AE3AC"/>
              </a:buClr>
              <a:buSzPts val="5600"/>
              <a:buFont typeface="Calibri"/>
              <a:buNone/>
              <a:defRPr sz="5600" b="1" i="0" u="none" strike="noStrike" cap="none">
                <a:solidFill>
                  <a:srgbClr val="4AE3AC"/>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6"/>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a:lnSpc>
                <a:spcPct val="100000"/>
              </a:lnSpc>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a:lnSpc>
                <a:spcPct val="100000"/>
              </a:lnSpc>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a:lnSpc>
                <a:spcPct val="100000"/>
              </a:lnSpc>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8" name="Google Shape;48;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9" name="Google Shape;49;p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0" name="Google Shape;50;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7"/>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lstStyle>
            <a:lvl1pPr marL="457200" marR="0" lvl="0" indent="-385445" algn="l">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4" name="Google Shape;54;p7"/>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lstStyle>
            <a:lvl1pPr marL="457200" marR="0" lvl="0" indent="-385445" algn="l">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56" name="Google Shape;56;p7"/>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57" name="Google Shape;57;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8"/>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1" name="Google Shape;61;p8"/>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2" name="Google Shape;62;p8"/>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lstStyle>
            <a:lvl1pPr marL="457200" marR="0" lvl="0" indent="-361315" algn="l">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3" name="Google Shape;63;p8"/>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lstStyle>
            <a:lvl1pPr marL="457200" marR="0" lvl="0" indent="-361315" algn="l">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65" name="Google Shape;65;p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66" name="Google Shape;66;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0" name="Google Shape;70;p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1" name="Google Shape;71;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4" name="Google Shape;74;p1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5" name="Google Shape;75;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8" name="Google Shape;78;p11"/>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a:lnSpc>
                <a:spcPct val="100000"/>
              </a:lnSpc>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a:lnSpc>
                <a:spcPct val="100000"/>
              </a:lnSpc>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a:lnSpc>
                <a:spcPct val="100000"/>
              </a:lnSpc>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a:lnSpc>
                <a:spcPct val="100000"/>
              </a:lnSpc>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9" name="Google Shape;79;p11"/>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lstStyle>
            <a:lvl1pPr marL="457200" marR="0" lvl="0" indent="-397510" algn="l">
              <a:lnSpc>
                <a:spcPct val="100000"/>
              </a:lnSpc>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a:lnSpc>
                <a:spcPct val="100000"/>
              </a:lnSpc>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a:lnSpc>
                <a:spcPct val="100000"/>
              </a:lnSpc>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0" name="Google Shape;80;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1" name="Google Shape;81;p1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marR="0" lvl="1"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a:lnSpc>
                <a:spcPct val="100000"/>
              </a:lnSpc>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2" name="Google Shape;82;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7" name="Google Shape;7;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8" name="Google Shape;8;p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2"/>
        <p:cNvGrpSpPr/>
        <p:nvPr/>
      </p:nvGrpSpPr>
      <p:grpSpPr>
        <a:xfrm>
          <a:off x="0" y="0"/>
          <a:ext cx="0" cy="0"/>
          <a:chOff x="0" y="0"/>
          <a:chExt cx="0" cy="0"/>
        </a:xfrm>
      </p:grpSpPr>
      <p:sp>
        <p:nvSpPr>
          <p:cNvPr id="23" name="Google Shape;23;p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24" name="Google Shape;24;p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25" name="Google Shape;25;p3"/>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7" name="Google Shape;27;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Google Shape;28;p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Google Shape;29;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CA"/>
              <a:t>‹#›</a:t>
            </a:fld>
            <a:endParaRPr/>
          </a:p>
        </p:txBody>
      </p:sp>
      <p:grpSp>
        <p:nvGrpSpPr>
          <p:cNvPr id="30" name="Google Shape;30;p3"/>
          <p:cNvGrpSpPr/>
          <p:nvPr/>
        </p:nvGrpSpPr>
        <p:grpSpPr>
          <a:xfrm>
            <a:off x="-29294" y="-16113"/>
            <a:ext cx="9198255" cy="1086266"/>
            <a:chOff x="-29322" y="-1971"/>
            <a:chExt cx="9198255" cy="1086266"/>
          </a:xfrm>
        </p:grpSpPr>
        <p:sp>
          <p:nvSpPr>
            <p:cNvPr id="31" name="Google Shape;31;p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2" name="Google Shape;32;p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p>
            <a:pPr marL="0" marR="0" lvl="0" indent="0" algn="r" rtl="0">
              <a:lnSpc>
                <a:spcPct val="100000"/>
              </a:lnSpc>
              <a:spcBef>
                <a:spcPts val="0"/>
              </a:spcBef>
              <a:spcAft>
                <a:spcPts val="0"/>
              </a:spcAft>
              <a:buClr>
                <a:srgbClr val="4CE0EA"/>
              </a:buClr>
              <a:buSzPts val="5600"/>
              <a:buFont typeface="Calibri"/>
              <a:buNone/>
            </a:pPr>
            <a:r>
              <a:rPr lang="en-CA"/>
              <a:t>Mental Health &amp; Wellness</a:t>
            </a:r>
            <a:endParaRPr sz="5600" b="1" i="0" u="none" strike="noStrike" cap="none">
              <a:solidFill>
                <a:srgbClr val="4CE0EA"/>
              </a:solidFill>
              <a:latin typeface="Calibri"/>
              <a:ea typeface="Calibri"/>
              <a:cs typeface="Calibri"/>
              <a:sym typeface="Calibri"/>
            </a:endParaRPr>
          </a:p>
        </p:txBody>
      </p:sp>
      <p:sp>
        <p:nvSpPr>
          <p:cNvPr id="111" name="Google Shape;111;p15"/>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p>
            <a:pPr marL="0" marR="45720" lvl="0" indent="0" algn="r" rtl="0">
              <a:lnSpc>
                <a:spcPct val="100000"/>
              </a:lnSpc>
              <a:spcBef>
                <a:spcPts val="0"/>
              </a:spcBef>
              <a:spcAft>
                <a:spcPts val="0"/>
              </a:spcAft>
              <a:buClr>
                <a:schemeClr val="accent3"/>
              </a:buClr>
              <a:buSzPts val="2470"/>
              <a:buFont typeface="Noto Sans Symbols"/>
              <a:buNone/>
            </a:pPr>
            <a:r>
              <a:rPr lang="en-CA" sz="7200"/>
              <a:t>Stress</a:t>
            </a:r>
            <a:endParaRPr sz="7200"/>
          </a:p>
          <a:p>
            <a:pPr marL="0" marR="45720" lvl="0" indent="0" algn="r" rtl="0">
              <a:lnSpc>
                <a:spcPct val="100000"/>
              </a:lnSpc>
              <a:spcBef>
                <a:spcPts val="520"/>
              </a:spcBef>
              <a:spcAft>
                <a:spcPts val="0"/>
              </a:spcAft>
              <a:buClr>
                <a:schemeClr val="accent3"/>
              </a:buClr>
              <a:buSzPts val="2470"/>
              <a:buFont typeface="Noto Sans Symbols"/>
              <a:buNone/>
            </a:pPr>
            <a:endParaRPr sz="2600" b="0" i="0" u="none" strike="noStrike" cap="none">
              <a:solidFill>
                <a:schemeClr val="lt1"/>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611560" y="548680"/>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Effects of Chronic Stress</a:t>
            </a:r>
            <a:endParaRPr sz="5000" b="0" i="0" u="none" strike="noStrike" cap="none">
              <a:solidFill>
                <a:schemeClr val="dk2"/>
              </a:solidFill>
              <a:latin typeface="Calibri"/>
              <a:ea typeface="Calibri"/>
              <a:cs typeface="Calibri"/>
              <a:sym typeface="Calibri"/>
            </a:endParaRPr>
          </a:p>
        </p:txBody>
      </p:sp>
      <p:sp>
        <p:nvSpPr>
          <p:cNvPr id="171" name="Google Shape;171;p24"/>
          <p:cNvSpPr txBox="1">
            <a:spLocks noGrp="1"/>
          </p:cNvSpPr>
          <p:nvPr>
            <p:ph type="body" idx="1"/>
          </p:nvPr>
        </p:nvSpPr>
        <p:spPr>
          <a:xfrm>
            <a:off x="539552" y="1700808"/>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In addition to physical effects, chronic stress also grinds away at your mental health.</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Long-term stress can rewire the brain and leave you more vulnerable to health problems such as:</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Anxiety</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Depression</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Eating Disorders</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Substance Abuse</a:t>
            </a:r>
            <a:endParaRPr/>
          </a:p>
        </p:txBody>
      </p:sp>
      <p:pic>
        <p:nvPicPr>
          <p:cNvPr id="172" name="Google Shape;172;p24"/>
          <p:cNvPicPr preferRelativeResize="0"/>
          <p:nvPr/>
        </p:nvPicPr>
        <p:blipFill rotWithShape="1">
          <a:blip r:embed="rId3">
            <a:alphaModFix/>
          </a:blip>
          <a:srcRect/>
          <a:stretch/>
        </p:blipFill>
        <p:spPr>
          <a:xfrm>
            <a:off x="4572000" y="3673373"/>
            <a:ext cx="3220882" cy="31725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4500"/>
              <a:buFont typeface="Calibri"/>
              <a:buNone/>
            </a:pPr>
            <a:r>
              <a:rPr lang="en-CA" sz="4500" b="0" i="0" u="none" strike="noStrike" cap="none">
                <a:solidFill>
                  <a:schemeClr val="dk2"/>
                </a:solidFill>
                <a:latin typeface="Calibri"/>
                <a:ea typeface="Calibri"/>
                <a:cs typeface="Calibri"/>
                <a:sym typeface="Calibri"/>
              </a:rPr>
              <a:t>Warning Signs and Symptoms of Chronic Stress</a:t>
            </a:r>
            <a:endParaRPr sz="4500" b="0" i="0" u="none" strike="noStrike" cap="none">
              <a:solidFill>
                <a:schemeClr val="dk2"/>
              </a:solidFill>
              <a:latin typeface="Calibri"/>
              <a:ea typeface="Calibri"/>
              <a:cs typeface="Calibri"/>
              <a:sym typeface="Calibri"/>
            </a:endParaRPr>
          </a:p>
        </p:txBody>
      </p:sp>
      <p:sp>
        <p:nvSpPr>
          <p:cNvPr id="178" name="Google Shape;178;p2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sng" strike="noStrike" cap="none">
                <a:solidFill>
                  <a:schemeClr val="dk1"/>
                </a:solidFill>
                <a:latin typeface="Constantia"/>
                <a:ea typeface="Constantia"/>
                <a:cs typeface="Constantia"/>
                <a:sym typeface="Constantia"/>
              </a:rPr>
              <a:t>Cognitive</a:t>
            </a:r>
            <a:r>
              <a:rPr lang="en-CA" sz="2600" b="0" i="0" u="none" strike="noStrike" cap="none">
                <a:solidFill>
                  <a:schemeClr val="dk1"/>
                </a:solidFill>
                <a:latin typeface="Constantia"/>
                <a:ea typeface="Constantia"/>
                <a:cs typeface="Constantia"/>
                <a:sym typeface="Constantia"/>
              </a:rPr>
              <a:t>						</a:t>
            </a:r>
            <a:r>
              <a:rPr lang="en-CA" sz="2600" b="0" i="0" u="sng" strike="noStrike" cap="none">
                <a:solidFill>
                  <a:schemeClr val="dk1"/>
                </a:solidFill>
                <a:latin typeface="Constantia"/>
                <a:ea typeface="Constantia"/>
                <a:cs typeface="Constantia"/>
                <a:sym typeface="Constantia"/>
              </a:rPr>
              <a:t>Emotional</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 Memory problems		- Moodiness</a:t>
            </a:r>
            <a:endParaRPr sz="2600" b="0" i="0" u="none" strike="noStrike" cap="none">
              <a:solidFill>
                <a:schemeClr val="dk1"/>
              </a:solidFill>
              <a:latin typeface="Constantia"/>
              <a:ea typeface="Constantia"/>
              <a:cs typeface="Constantia"/>
              <a:sym typeface="Constantia"/>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Indecisiveness			- Restlessness</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 Poor judgement			- Inability to relax</a:t>
            </a:r>
            <a:endParaRPr sz="2600" b="0" i="0" u="none" strike="noStrike" cap="none">
              <a:solidFill>
                <a:schemeClr val="dk1"/>
              </a:solidFill>
              <a:latin typeface="Constantia"/>
              <a:ea typeface="Constantia"/>
              <a:cs typeface="Constantia"/>
              <a:sym typeface="Constantia"/>
            </a:endParaRPr>
          </a:p>
          <a:p>
            <a:pPr marL="0" marR="0" lvl="0" indent="0" algn="l" rtl="0">
              <a:lnSpc>
                <a:spcPct val="100000"/>
              </a:lnSpc>
              <a:spcBef>
                <a:spcPts val="520"/>
              </a:spcBef>
              <a:spcAft>
                <a:spcPts val="0"/>
              </a:spcAft>
              <a:buClr>
                <a:schemeClr val="accent3"/>
              </a:buClr>
              <a:buSzPts val="2470"/>
              <a:buFont typeface="Noto Sans Symbols"/>
              <a:buNone/>
            </a:pPr>
            <a:endParaRPr sz="2600" b="0" i="0" u="sng" strike="noStrike" cap="none">
              <a:solidFill>
                <a:schemeClr val="dk1"/>
              </a:solidFill>
              <a:latin typeface="Constantia"/>
              <a:ea typeface="Constantia"/>
              <a:cs typeface="Constantia"/>
              <a:sym typeface="Constantia"/>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sng" strike="noStrike" cap="none">
                <a:solidFill>
                  <a:schemeClr val="dk1"/>
                </a:solidFill>
                <a:latin typeface="Constantia"/>
                <a:ea typeface="Constantia"/>
                <a:cs typeface="Constantia"/>
                <a:sym typeface="Constantia"/>
              </a:rPr>
              <a:t>Physical</a:t>
            </a:r>
            <a:r>
              <a:rPr lang="en-CA" sz="2600" b="0" i="0" u="none" strike="noStrike" cap="none">
                <a:solidFill>
                  <a:schemeClr val="dk1"/>
                </a:solidFill>
                <a:latin typeface="Constantia"/>
                <a:ea typeface="Constantia"/>
                <a:cs typeface="Constantia"/>
                <a:sym typeface="Constantia"/>
              </a:rPr>
              <a:t>						</a:t>
            </a:r>
            <a:r>
              <a:rPr lang="en-CA" sz="2600" b="0" i="0" u="sng" strike="noStrike" cap="none">
                <a:solidFill>
                  <a:schemeClr val="dk1"/>
                </a:solidFill>
                <a:latin typeface="Constantia"/>
                <a:ea typeface="Constantia"/>
                <a:cs typeface="Constantia"/>
                <a:sym typeface="Constantia"/>
              </a:rPr>
              <a:t>Behavioural</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Headaches					- Substance Abuse</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Insomnia					- Nervous habits</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Weight gain/loss			- Picking fights</a:t>
            </a:r>
            <a:endParaRPr sz="26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Keeping Stress Under Control</a:t>
            </a:r>
            <a:endParaRPr sz="5000" b="0" i="0" u="none" strike="noStrike" cap="none">
              <a:solidFill>
                <a:schemeClr val="dk2"/>
              </a:solidFill>
              <a:latin typeface="Calibri"/>
              <a:ea typeface="Calibri"/>
              <a:cs typeface="Calibri"/>
              <a:sym typeface="Calibri"/>
            </a:endParaRPr>
          </a:p>
        </p:txBody>
      </p:sp>
      <p:sp>
        <p:nvSpPr>
          <p:cNvPr id="184" name="Google Shape;184;p2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The most helpful thing to learn in coping with your stressors is to gain an understanding of how to manage the stress that comes along with any new challenge, good or bad. </a:t>
            </a:r>
            <a:endParaRPr/>
          </a:p>
          <a:p>
            <a:pPr marL="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These stress management skills work best when used regularly, and not just when the pressure’s on!</a:t>
            </a:r>
            <a:endParaRPr sz="2600" b="0" i="0" u="none" strike="noStrike" cap="none">
              <a:solidFill>
                <a:schemeClr val="dk1"/>
              </a:solidFill>
              <a:latin typeface="Constantia"/>
              <a:ea typeface="Constantia"/>
              <a:cs typeface="Constantia"/>
              <a:sym typeface="Constantia"/>
            </a:endParaRPr>
          </a:p>
        </p:txBody>
      </p:sp>
      <p:pic>
        <p:nvPicPr>
          <p:cNvPr id="185" name="Google Shape;185;p26"/>
          <p:cNvPicPr preferRelativeResize="0"/>
          <p:nvPr/>
        </p:nvPicPr>
        <p:blipFill rotWithShape="1">
          <a:blip r:embed="rId3">
            <a:alphaModFix/>
          </a:blip>
          <a:srcRect/>
          <a:stretch/>
        </p:blipFill>
        <p:spPr>
          <a:xfrm>
            <a:off x="7162800" y="4476750"/>
            <a:ext cx="1981200" cy="209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Coping Mechanisms</a:t>
            </a:r>
            <a:endParaRPr sz="5000" b="0" i="0" u="none" strike="noStrike" cap="none">
              <a:solidFill>
                <a:schemeClr val="dk2"/>
              </a:solidFill>
              <a:latin typeface="Calibri"/>
              <a:ea typeface="Calibri"/>
              <a:cs typeface="Calibri"/>
              <a:sym typeface="Calibri"/>
            </a:endParaRPr>
          </a:p>
        </p:txBody>
      </p:sp>
      <p:sp>
        <p:nvSpPr>
          <p:cNvPr id="191" name="Google Shape;191;p2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Take a stand against over-scheduling</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Be realistic and recognize your limits </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Get a good night’s sleep</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Learn to relax</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Treat your body well: health &amp; wellness</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Don’t sweat the small stuff, talk it out</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Make time for friends, fun and laughter</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Prioritize tasks and your time</a:t>
            </a:r>
            <a:endParaRPr/>
          </a:p>
          <a:p>
            <a:pPr marL="274320" marR="0" lvl="0" indent="-117475"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192" name="Google Shape;192;p27"/>
          <p:cNvPicPr preferRelativeResize="0"/>
          <p:nvPr/>
        </p:nvPicPr>
        <p:blipFill rotWithShape="1">
          <a:blip r:embed="rId3">
            <a:alphaModFix/>
          </a:blip>
          <a:srcRect/>
          <a:stretch/>
        </p:blipFill>
        <p:spPr>
          <a:xfrm>
            <a:off x="6444208" y="476672"/>
            <a:ext cx="2508870" cy="2508870"/>
          </a:xfrm>
          <a:prstGeom prst="rect">
            <a:avLst/>
          </a:prstGeom>
          <a:noFill/>
          <a:ln>
            <a:noFill/>
          </a:ln>
        </p:spPr>
      </p:pic>
      <p:pic>
        <p:nvPicPr>
          <p:cNvPr id="193" name="Google Shape;193;p27"/>
          <p:cNvPicPr preferRelativeResize="0"/>
          <p:nvPr/>
        </p:nvPicPr>
        <p:blipFill rotWithShape="1">
          <a:blip r:embed="rId4">
            <a:alphaModFix/>
          </a:blip>
          <a:srcRect/>
          <a:stretch/>
        </p:blipFill>
        <p:spPr>
          <a:xfrm>
            <a:off x="6780795" y="4941168"/>
            <a:ext cx="1835696" cy="1835696"/>
          </a:xfrm>
          <a:prstGeom prst="rect">
            <a:avLst/>
          </a:prstGeom>
          <a:noFill/>
          <a:ln>
            <a:noFill/>
          </a:ln>
        </p:spPr>
      </p:pic>
      <p:pic>
        <p:nvPicPr>
          <p:cNvPr id="194" name="Google Shape;194;p27"/>
          <p:cNvPicPr preferRelativeResize="0"/>
          <p:nvPr/>
        </p:nvPicPr>
        <p:blipFill rotWithShape="1">
          <a:blip r:embed="rId5">
            <a:alphaModFix/>
          </a:blip>
          <a:srcRect/>
          <a:stretch/>
        </p:blipFill>
        <p:spPr>
          <a:xfrm>
            <a:off x="6444209" y="3284984"/>
            <a:ext cx="2699792" cy="16267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766994" y="476672"/>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What is stress?</a:t>
            </a:r>
            <a:endParaRPr sz="5000" b="0" i="0" u="none" strike="noStrike" cap="none">
              <a:solidFill>
                <a:schemeClr val="dk2"/>
              </a:solidFill>
              <a:latin typeface="Calibri"/>
              <a:ea typeface="Calibri"/>
              <a:cs typeface="Calibri"/>
              <a:sym typeface="Calibri"/>
            </a:endParaRPr>
          </a:p>
        </p:txBody>
      </p:sp>
      <p:sp>
        <p:nvSpPr>
          <p:cNvPr id="117" name="Google Shape;117;p16"/>
          <p:cNvSpPr txBox="1">
            <a:spLocks noGrp="1"/>
          </p:cNvSpPr>
          <p:nvPr>
            <p:ph type="body" idx="1"/>
          </p:nvPr>
        </p:nvSpPr>
        <p:spPr>
          <a:xfrm>
            <a:off x="467544" y="1558290"/>
            <a:ext cx="8229600" cy="438912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3"/>
              </a:buClr>
              <a:buSzPts val="2470"/>
              <a:buFont typeface="Noto Sans Symbols"/>
              <a:buAutoNum type="arabicPeriod"/>
            </a:pPr>
            <a:r>
              <a:rPr lang="en-CA" sz="2600" b="0" i="0" u="none" strike="noStrike" cap="none">
                <a:solidFill>
                  <a:schemeClr val="dk1"/>
                </a:solidFill>
                <a:latin typeface="Constantia"/>
                <a:ea typeface="Constantia"/>
                <a:cs typeface="Constantia"/>
                <a:sym typeface="Constantia"/>
              </a:rPr>
              <a:t>A feeling that’s created when we react to particular events</a:t>
            </a:r>
            <a:endParaRPr/>
          </a:p>
          <a:p>
            <a:pPr marL="514350" marR="0" lvl="0" indent="-514350" algn="l" rtl="0">
              <a:lnSpc>
                <a:spcPct val="100000"/>
              </a:lnSpc>
              <a:spcBef>
                <a:spcPts val="520"/>
              </a:spcBef>
              <a:spcAft>
                <a:spcPts val="0"/>
              </a:spcAft>
              <a:buClr>
                <a:schemeClr val="accent3"/>
              </a:buClr>
              <a:buSzPts val="2470"/>
              <a:buFont typeface="Noto Sans Symbols"/>
              <a:buAutoNum type="arabicPeriod"/>
            </a:pPr>
            <a:r>
              <a:rPr lang="en-CA" sz="2600" b="0" i="0" u="none" strike="noStrike" cap="none">
                <a:solidFill>
                  <a:schemeClr val="dk1"/>
                </a:solidFill>
                <a:latin typeface="Constantia"/>
                <a:ea typeface="Constantia"/>
                <a:cs typeface="Constantia"/>
                <a:sym typeface="Constantia"/>
              </a:rPr>
              <a:t>The body’s way of rising to a challenge and preparing to meet a tough situation with focus, strength, stamina and heightened alertness</a:t>
            </a:r>
            <a:endParaRPr sz="2600" b="0" i="0" u="none" strike="noStrike" cap="none">
              <a:solidFill>
                <a:schemeClr val="dk1"/>
              </a:solidFill>
              <a:latin typeface="Constantia"/>
              <a:ea typeface="Constantia"/>
              <a:cs typeface="Constantia"/>
              <a:sym typeface="Constantia"/>
            </a:endParaRPr>
          </a:p>
        </p:txBody>
      </p:sp>
      <p:pic>
        <p:nvPicPr>
          <p:cNvPr id="118" name="Google Shape;118;p16"/>
          <p:cNvPicPr preferRelativeResize="0"/>
          <p:nvPr/>
        </p:nvPicPr>
        <p:blipFill rotWithShape="1">
          <a:blip r:embed="rId3">
            <a:alphaModFix/>
          </a:blip>
          <a:srcRect/>
          <a:stretch/>
        </p:blipFill>
        <p:spPr>
          <a:xfrm>
            <a:off x="2483768" y="3961511"/>
            <a:ext cx="3998218" cy="28964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How is stress created?</a:t>
            </a:r>
            <a:endParaRPr sz="5000" b="0" i="0" u="none" strike="noStrike" cap="none">
              <a:solidFill>
                <a:schemeClr val="dk2"/>
              </a:solidFill>
              <a:latin typeface="Calibri"/>
              <a:ea typeface="Calibri"/>
              <a:cs typeface="Calibri"/>
              <a:sym typeface="Calibri"/>
            </a:endParaRPr>
          </a:p>
        </p:txBody>
      </p:sp>
      <p:sp>
        <p:nvSpPr>
          <p:cNvPr id="124" name="Google Shape;124;p1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Events that cause stress are called STRESSORS.</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These events cover a whole range of situations:</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Physical danger</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Giving a speech</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Writing a test</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…other ideas?</a:t>
            </a:r>
            <a:endParaRPr sz="2600" b="0" i="0" u="none" strike="noStrike" cap="none">
              <a:solidFill>
                <a:schemeClr val="dk1"/>
              </a:solidFill>
              <a:latin typeface="Constantia"/>
              <a:ea typeface="Constantia"/>
              <a:cs typeface="Constantia"/>
              <a:sym typeface="Constantia"/>
            </a:endParaRPr>
          </a:p>
        </p:txBody>
      </p:sp>
      <p:pic>
        <p:nvPicPr>
          <p:cNvPr id="125" name="Google Shape;125;p17"/>
          <p:cNvPicPr preferRelativeResize="0"/>
          <p:nvPr/>
        </p:nvPicPr>
        <p:blipFill rotWithShape="1">
          <a:blip r:embed="rId3">
            <a:alphaModFix/>
          </a:blip>
          <a:srcRect/>
          <a:stretch/>
        </p:blipFill>
        <p:spPr>
          <a:xfrm>
            <a:off x="3779912" y="2924944"/>
            <a:ext cx="3744416" cy="3744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95536" y="26064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3300"/>
              <a:buFont typeface="Calibri"/>
              <a:buNone/>
            </a:pPr>
            <a:r>
              <a:rPr lang="en-CA" sz="3300" b="0" i="0" u="none" strike="noStrike" cap="none">
                <a:solidFill>
                  <a:schemeClr val="dk2"/>
                </a:solidFill>
                <a:latin typeface="Calibri"/>
                <a:ea typeface="Calibri"/>
                <a:cs typeface="Calibri"/>
                <a:sym typeface="Calibri"/>
              </a:rPr>
              <a:t>How does the human body respond to stress?</a:t>
            </a:r>
            <a:endParaRPr sz="3300" b="0" i="0" u="none" strike="noStrike" cap="none">
              <a:solidFill>
                <a:schemeClr val="dk2"/>
              </a:solidFill>
              <a:latin typeface="Calibri"/>
              <a:ea typeface="Calibri"/>
              <a:cs typeface="Calibri"/>
              <a:sym typeface="Calibri"/>
            </a:endParaRPr>
          </a:p>
        </p:txBody>
      </p:sp>
      <p:sp>
        <p:nvSpPr>
          <p:cNvPr id="131" name="Google Shape;131;p18"/>
          <p:cNvSpPr txBox="1">
            <a:spLocks noGrp="1"/>
          </p:cNvSpPr>
          <p:nvPr>
            <p:ph type="body" idx="1"/>
          </p:nvPr>
        </p:nvSpPr>
        <p:spPr>
          <a:xfrm>
            <a:off x="0" y="1700808"/>
            <a:ext cx="6372200" cy="5157192"/>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3"/>
              </a:buClr>
              <a:buSzPts val="2470"/>
              <a:buFont typeface="Noto Sans Symbols"/>
              <a:buAutoNum type="arabicPeriod"/>
            </a:pPr>
            <a:r>
              <a:rPr lang="en-CA" sz="2600" b="0" i="0" u="none" strike="noStrike" cap="none">
                <a:solidFill>
                  <a:schemeClr val="dk1"/>
                </a:solidFill>
                <a:latin typeface="Constantia"/>
                <a:ea typeface="Constantia"/>
                <a:cs typeface="Constantia"/>
                <a:sym typeface="Constantia"/>
              </a:rPr>
              <a:t>Once a stressor is detected, the nervous system is activated which triggers a specific kind of hormonal release</a:t>
            </a:r>
            <a:endParaRPr/>
          </a:p>
          <a:p>
            <a:pPr marL="514350" marR="0" lvl="0" indent="-514350" algn="l" rtl="0">
              <a:lnSpc>
                <a:spcPct val="100000"/>
              </a:lnSpc>
              <a:spcBef>
                <a:spcPts val="520"/>
              </a:spcBef>
              <a:spcAft>
                <a:spcPts val="0"/>
              </a:spcAft>
              <a:buClr>
                <a:schemeClr val="accent3"/>
              </a:buClr>
              <a:buSzPts val="2470"/>
              <a:buFont typeface="Noto Sans Symbols"/>
              <a:buAutoNum type="arabicPeriod"/>
            </a:pPr>
            <a:r>
              <a:rPr lang="en-CA" sz="2600" b="0" i="0" u="none" strike="noStrike" cap="none">
                <a:solidFill>
                  <a:schemeClr val="dk1"/>
                </a:solidFill>
                <a:latin typeface="Constantia"/>
                <a:ea typeface="Constantia"/>
                <a:cs typeface="Constantia"/>
                <a:sym typeface="Constantia"/>
              </a:rPr>
              <a:t>The hypothalamus signals the adrenal glands to produce more of the hormones adrenaline and cortisol into the bloodstream</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	- These hormones cause the heart &amp; 	lungs to speed up their processes, as well as an increase in blood pressure and metabolism</a:t>
            </a:r>
            <a:endParaRPr/>
          </a:p>
        </p:txBody>
      </p:sp>
      <p:pic>
        <p:nvPicPr>
          <p:cNvPr id="132" name="Google Shape;132;p18"/>
          <p:cNvPicPr preferRelativeResize="0"/>
          <p:nvPr/>
        </p:nvPicPr>
        <p:blipFill rotWithShape="1">
          <a:blip r:embed="rId3">
            <a:alphaModFix/>
          </a:blip>
          <a:srcRect/>
          <a:stretch/>
        </p:blipFill>
        <p:spPr>
          <a:xfrm>
            <a:off x="6228184" y="1628800"/>
            <a:ext cx="2808312" cy="46085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395536" y="360101"/>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3300"/>
              <a:buFont typeface="Calibri"/>
              <a:buNone/>
            </a:pPr>
            <a:r>
              <a:rPr lang="en-CA" sz="3300" b="0" i="0" u="none" strike="noStrike" cap="none">
                <a:solidFill>
                  <a:schemeClr val="dk2"/>
                </a:solidFill>
                <a:latin typeface="Calibri"/>
                <a:ea typeface="Calibri"/>
                <a:cs typeface="Calibri"/>
                <a:sym typeface="Calibri"/>
              </a:rPr>
              <a:t>How does the human body respond to stress?</a:t>
            </a:r>
            <a:endParaRPr sz="3300" b="0" i="0" u="none" strike="noStrike" cap="none">
              <a:solidFill>
                <a:schemeClr val="dk2"/>
              </a:solidFill>
              <a:latin typeface="Calibri"/>
              <a:ea typeface="Calibri"/>
              <a:cs typeface="Calibri"/>
              <a:sym typeface="Calibri"/>
            </a:endParaRPr>
          </a:p>
        </p:txBody>
      </p:sp>
      <p:sp>
        <p:nvSpPr>
          <p:cNvPr id="138" name="Google Shape;138;p19"/>
          <p:cNvSpPr txBox="1">
            <a:spLocks noGrp="1"/>
          </p:cNvSpPr>
          <p:nvPr>
            <p:ph type="body" idx="1"/>
          </p:nvPr>
        </p:nvSpPr>
        <p:spPr>
          <a:xfrm>
            <a:off x="251526" y="1799800"/>
            <a:ext cx="5124900" cy="466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3. Blood vessels dilate (open wider) to increase   blood flow to large muscle groups</a:t>
            </a:r>
            <a:endParaRPr/>
          </a:p>
          <a:p>
            <a:pPr marL="0" marR="0" lvl="0" indent="0" algn="l" rtl="0">
              <a:lnSpc>
                <a:spcPct val="9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4. Pupils dilate to improve vision</a:t>
            </a:r>
            <a:endParaRPr/>
          </a:p>
          <a:p>
            <a:pPr marL="0" marR="0" lvl="0" indent="0" algn="l" rtl="0">
              <a:lnSpc>
                <a:spcPct val="9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5. The liver releases glucose to increase energy levels</a:t>
            </a:r>
            <a:endParaRPr/>
          </a:p>
          <a:p>
            <a:pPr marL="0" marR="0" lvl="0" indent="0" algn="l" rtl="0">
              <a:lnSpc>
                <a:spcPct val="9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6. Sweat is produced to cool the body</a:t>
            </a:r>
            <a:endParaRPr/>
          </a:p>
        </p:txBody>
      </p:sp>
      <p:pic>
        <p:nvPicPr>
          <p:cNvPr id="139" name="Google Shape;139;p19"/>
          <p:cNvPicPr preferRelativeResize="0"/>
          <p:nvPr/>
        </p:nvPicPr>
        <p:blipFill rotWithShape="1">
          <a:blip r:embed="rId3">
            <a:alphaModFix/>
          </a:blip>
          <a:srcRect/>
          <a:stretch/>
        </p:blipFill>
        <p:spPr>
          <a:xfrm>
            <a:off x="5376550" y="1520100"/>
            <a:ext cx="3767450" cy="5221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467544" y="26064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3500"/>
              <a:buFont typeface="Calibri"/>
              <a:buNone/>
            </a:pPr>
            <a:r>
              <a:rPr lang="en-CA" sz="3500" b="1" i="0" u="none" strike="noStrike" cap="none">
                <a:solidFill>
                  <a:schemeClr val="dk2"/>
                </a:solidFill>
                <a:latin typeface="Calibri"/>
                <a:ea typeface="Calibri"/>
                <a:cs typeface="Calibri"/>
                <a:sym typeface="Calibri"/>
              </a:rPr>
              <a:t>Why does the body react that way to stress?</a:t>
            </a:r>
            <a:endParaRPr sz="3500" b="1" i="0" u="none" strike="noStrike" cap="none">
              <a:solidFill>
                <a:schemeClr val="dk2"/>
              </a:solidFill>
              <a:latin typeface="Calibri"/>
              <a:ea typeface="Calibri"/>
              <a:cs typeface="Calibri"/>
              <a:sym typeface="Calibri"/>
            </a:endParaRPr>
          </a:p>
        </p:txBody>
      </p:sp>
      <p:sp>
        <p:nvSpPr>
          <p:cNvPr id="145" name="Google Shape;145;p20"/>
          <p:cNvSpPr txBox="1">
            <a:spLocks noGrp="1"/>
          </p:cNvSpPr>
          <p:nvPr>
            <p:ph type="body" idx="1"/>
          </p:nvPr>
        </p:nvSpPr>
        <p:spPr>
          <a:xfrm>
            <a:off x="457200" y="1600200"/>
            <a:ext cx="8229600" cy="5069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812"/>
              <a:buFont typeface="Noto Sans Symbols"/>
              <a:buNone/>
            </a:pPr>
            <a:r>
              <a:rPr lang="en-CA" sz="2960" b="0" i="0" u="none" strike="noStrike" cap="none">
                <a:solidFill>
                  <a:schemeClr val="dk1"/>
                </a:solidFill>
                <a:latin typeface="Constantia"/>
                <a:ea typeface="Constantia"/>
                <a:cs typeface="Constantia"/>
                <a:sym typeface="Constantia"/>
              </a:rPr>
              <a:t>These </a:t>
            </a:r>
            <a:r>
              <a:rPr lang="en-CA" sz="2960"/>
              <a:t>physical </a:t>
            </a:r>
            <a:r>
              <a:rPr lang="en-CA" sz="2960" b="0" i="0" u="none" strike="noStrike" cap="none">
                <a:solidFill>
                  <a:schemeClr val="dk1"/>
                </a:solidFill>
                <a:latin typeface="Constantia"/>
                <a:ea typeface="Constantia"/>
                <a:cs typeface="Constantia"/>
                <a:sym typeface="Constantia"/>
              </a:rPr>
              <a:t>changes, known as the Stress Response (fight or flight), prepare a person to react quickly and effectively to handle the pressure of the moment.</a:t>
            </a:r>
            <a:endParaRPr/>
          </a:p>
          <a:p>
            <a:pPr marL="0" marR="0" lvl="0" indent="0" algn="l" rtl="0">
              <a:lnSpc>
                <a:spcPct val="100000"/>
              </a:lnSpc>
              <a:spcBef>
                <a:spcPts val="592"/>
              </a:spcBef>
              <a:spcAft>
                <a:spcPts val="0"/>
              </a:spcAft>
              <a:buClr>
                <a:schemeClr val="accent3"/>
              </a:buClr>
              <a:buSzPts val="2812"/>
              <a:buFont typeface="Noto Sans Symbols"/>
              <a:buNone/>
            </a:pPr>
            <a:endParaRPr sz="2960" b="0" i="0" u="none" strike="noStrike" cap="none">
              <a:solidFill>
                <a:schemeClr val="dk1"/>
              </a:solidFill>
              <a:latin typeface="Constantia"/>
              <a:ea typeface="Constantia"/>
              <a:cs typeface="Constantia"/>
              <a:sym typeface="Constantia"/>
            </a:endParaRPr>
          </a:p>
          <a:p>
            <a:pPr marL="0" marR="0" lvl="0" indent="0" algn="l" rtl="0">
              <a:lnSpc>
                <a:spcPct val="100000"/>
              </a:lnSpc>
              <a:spcBef>
                <a:spcPts val="592"/>
              </a:spcBef>
              <a:spcAft>
                <a:spcPts val="0"/>
              </a:spcAft>
              <a:buClr>
                <a:schemeClr val="accent3"/>
              </a:buClr>
              <a:buSzPts val="2812"/>
              <a:buFont typeface="Noto Sans Symbols"/>
              <a:buNone/>
            </a:pPr>
            <a:r>
              <a:rPr lang="en-CA" sz="2960"/>
              <a:t>If our bodies are designed to help us deal with stress, why do some people thrive under stressful conditions while others crumble?</a:t>
            </a:r>
            <a:endParaRPr sz="2405" b="0" i="0" u="none" strike="noStrike" cap="none">
              <a:solidFill>
                <a:schemeClr val="dk1"/>
              </a:solidFill>
              <a:latin typeface="Constantia"/>
              <a:ea typeface="Constantia"/>
              <a:cs typeface="Constantia"/>
              <a:sym typeface="Constantia"/>
            </a:endParaRPr>
          </a:p>
          <a:p>
            <a:pPr marL="0" marR="0" lvl="0" indent="0" algn="l" rtl="0">
              <a:lnSpc>
                <a:spcPct val="100000"/>
              </a:lnSpc>
              <a:spcBef>
                <a:spcPts val="1202"/>
              </a:spcBef>
              <a:spcAft>
                <a:spcPts val="0"/>
              </a:spcAft>
              <a:buClr>
                <a:schemeClr val="accent3"/>
              </a:buClr>
              <a:buSzPts val="2285"/>
              <a:buFont typeface="Noto Sans Symbols"/>
              <a:buNone/>
            </a:pPr>
            <a:endParaRPr sz="6012"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The answer is… </a:t>
            </a:r>
            <a:r>
              <a:rPr lang="en-CA" sz="3000" b="0" i="0" u="none" strike="noStrike" cap="none">
                <a:solidFill>
                  <a:schemeClr val="dk2"/>
                </a:solidFill>
                <a:latin typeface="Calibri"/>
                <a:ea typeface="Calibri"/>
                <a:cs typeface="Calibri"/>
                <a:sym typeface="Calibri"/>
              </a:rPr>
              <a:t>(drumroll please)</a:t>
            </a:r>
            <a:endParaRPr sz="3000" b="0" i="0" u="none" strike="noStrike" cap="none">
              <a:solidFill>
                <a:schemeClr val="dk2"/>
              </a:solidFill>
              <a:latin typeface="Calibri"/>
              <a:ea typeface="Calibri"/>
              <a:cs typeface="Calibri"/>
              <a:sym typeface="Calibri"/>
            </a:endParaRPr>
          </a:p>
        </p:txBody>
      </p:sp>
      <p:sp>
        <p:nvSpPr>
          <p:cNvPr id="151" name="Google Shape;151;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COPING MECHANISMS</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 How an individual is able to effectively 	handle and overcome stressful situations so as to avoid </a:t>
            </a:r>
            <a:r>
              <a:rPr lang="en-CA" sz="2600" b="0" i="1" u="none" strike="noStrike" cap="none">
                <a:solidFill>
                  <a:schemeClr val="dk1"/>
                </a:solidFill>
                <a:latin typeface="Constantia"/>
                <a:ea typeface="Constantia"/>
                <a:cs typeface="Constantia"/>
                <a:sym typeface="Constantia"/>
              </a:rPr>
              <a:t>chronic stress </a:t>
            </a:r>
            <a:r>
              <a:rPr lang="en-CA" sz="2600" b="0" i="0" u="none" strike="noStrike" cap="none">
                <a:solidFill>
                  <a:schemeClr val="dk1"/>
                </a:solidFill>
                <a:latin typeface="Constantia"/>
                <a:ea typeface="Constantia"/>
                <a:cs typeface="Constantia"/>
                <a:sym typeface="Constantia"/>
              </a:rPr>
              <a:t>or </a:t>
            </a:r>
            <a:r>
              <a:rPr lang="en-CA" sz="2600" b="0" i="1" u="none" strike="noStrike" cap="none">
                <a:solidFill>
                  <a:schemeClr val="dk1"/>
                </a:solidFill>
                <a:latin typeface="Constantia"/>
                <a:ea typeface="Constantia"/>
                <a:cs typeface="Constantia"/>
                <a:sym typeface="Constantia"/>
              </a:rPr>
              <a:t>stress overload</a:t>
            </a:r>
            <a:endParaRPr sz="2600" b="0" i="1" u="none" strike="noStrike" cap="none">
              <a:solidFill>
                <a:schemeClr val="dk1"/>
              </a:solidFill>
              <a:latin typeface="Constantia"/>
              <a:ea typeface="Constantia"/>
              <a:cs typeface="Constantia"/>
              <a:sym typeface="Constantia"/>
            </a:endParaRPr>
          </a:p>
        </p:txBody>
      </p:sp>
      <p:pic>
        <p:nvPicPr>
          <p:cNvPr id="152" name="Google Shape;152;p21"/>
          <p:cNvPicPr preferRelativeResize="0"/>
          <p:nvPr/>
        </p:nvPicPr>
        <p:blipFill rotWithShape="1">
          <a:blip r:embed="rId3">
            <a:alphaModFix/>
          </a:blip>
          <a:srcRect/>
          <a:stretch/>
        </p:blipFill>
        <p:spPr>
          <a:xfrm>
            <a:off x="2555776" y="3861048"/>
            <a:ext cx="3754388" cy="27707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140925" y="143273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Chronic Stress</a:t>
            </a:r>
            <a:endParaRPr sz="50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5000"/>
              <a:buFont typeface="Calibri"/>
              <a:buNone/>
            </a:pPr>
            <a:r>
              <a:rPr lang="en-CA"/>
              <a:t>or Stress Overload</a:t>
            </a:r>
            <a:endParaRPr/>
          </a:p>
        </p:txBody>
      </p:sp>
      <p:sp>
        <p:nvSpPr>
          <p:cNvPr id="158" name="Google Shape;158;p22"/>
          <p:cNvSpPr txBox="1">
            <a:spLocks noGrp="1"/>
          </p:cNvSpPr>
          <p:nvPr>
            <p:ph type="body" idx="1"/>
          </p:nvPr>
        </p:nvSpPr>
        <p:spPr>
          <a:xfrm>
            <a:off x="385192" y="3004989"/>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What is it?</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Experiencing sustained stressful situations that wear you down day after day and year after year, with no visible escape.</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Consider it also to be the point at which an individual loses the ability to cope with their stressors over time.</a:t>
            </a:r>
            <a:endParaRPr/>
          </a:p>
        </p:txBody>
      </p:sp>
      <p:pic>
        <p:nvPicPr>
          <p:cNvPr id="159" name="Google Shape;159;p22"/>
          <p:cNvPicPr preferRelativeResize="0"/>
          <p:nvPr/>
        </p:nvPicPr>
        <p:blipFill rotWithShape="1">
          <a:blip r:embed="rId3">
            <a:alphaModFix/>
          </a:blip>
          <a:srcRect/>
          <a:stretch/>
        </p:blipFill>
        <p:spPr>
          <a:xfrm>
            <a:off x="5143492" y="-24574"/>
            <a:ext cx="4000500" cy="260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n-CA" sz="5000" b="0" i="0" u="none" strike="noStrike" cap="none">
                <a:solidFill>
                  <a:schemeClr val="dk2"/>
                </a:solidFill>
                <a:latin typeface="Calibri"/>
                <a:ea typeface="Calibri"/>
                <a:cs typeface="Calibri"/>
                <a:sym typeface="Calibri"/>
              </a:rPr>
              <a:t>Effects of Chronic Stress</a:t>
            </a:r>
            <a:endParaRPr sz="5000" b="0" i="0" u="none" strike="noStrike" cap="none">
              <a:solidFill>
                <a:schemeClr val="dk2"/>
              </a:solidFill>
              <a:latin typeface="Calibri"/>
              <a:ea typeface="Calibri"/>
              <a:cs typeface="Calibri"/>
              <a:sym typeface="Calibri"/>
            </a:endParaRPr>
          </a:p>
        </p:txBody>
      </p:sp>
      <p:sp>
        <p:nvSpPr>
          <p:cNvPr id="165" name="Google Shape;165;p2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Research suggests that 60-90% of most reported illnesses are stress-related.</a:t>
            </a:r>
            <a:endParaRPr/>
          </a:p>
          <a:p>
            <a:pPr marL="0" marR="0" lvl="0" indent="0" algn="l" rtl="0">
              <a:lnSpc>
                <a:spcPct val="100000"/>
              </a:lnSpc>
              <a:spcBef>
                <a:spcPts val="520"/>
              </a:spcBef>
              <a:spcAft>
                <a:spcPts val="0"/>
              </a:spcAft>
              <a:buClr>
                <a:schemeClr val="accent3"/>
              </a:buClr>
              <a:buSzPts val="2470"/>
              <a:buFont typeface="Noto Sans Symbols"/>
              <a:buNone/>
            </a:pPr>
            <a:r>
              <a:rPr lang="en-CA" sz="2600" b="0" i="0" u="none" strike="noStrike" cap="none">
                <a:solidFill>
                  <a:schemeClr val="dk1"/>
                </a:solidFill>
                <a:latin typeface="Constantia"/>
                <a:ea typeface="Constantia"/>
                <a:cs typeface="Constantia"/>
                <a:sym typeface="Constantia"/>
              </a:rPr>
              <a:t>Physical wear &amp; tear:</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Damage to cardiovascular system (heartburn, high blood pressure, heart disease)</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Immune system suppression</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Inability to fight disease and infection</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Irregular/interrupted digestion (ulcers, IBS)</a:t>
            </a:r>
            <a:endParaRPr/>
          </a:p>
          <a:p>
            <a:pPr marL="274320" marR="0" lvl="0" indent="-274320" algn="l" rtl="0">
              <a:lnSpc>
                <a:spcPct val="100000"/>
              </a:lnSpc>
              <a:spcBef>
                <a:spcPts val="520"/>
              </a:spcBef>
              <a:spcAft>
                <a:spcPts val="0"/>
              </a:spcAft>
              <a:buClr>
                <a:schemeClr val="accent3"/>
              </a:buClr>
              <a:buSzPts val="2470"/>
              <a:buFont typeface="Noto Sans Symbols"/>
              <a:buChar char="•"/>
            </a:pPr>
            <a:r>
              <a:rPr lang="en-CA" sz="2600" b="0" i="0" u="none" strike="noStrike" cap="none">
                <a:solidFill>
                  <a:schemeClr val="dk1"/>
                </a:solidFill>
                <a:latin typeface="Constantia"/>
                <a:ea typeface="Constantia"/>
                <a:cs typeface="Constantia"/>
                <a:sym typeface="Constantia"/>
              </a:rPr>
              <a:t>Infertility</a:t>
            </a:r>
            <a:endParaRPr/>
          </a:p>
        </p:txBody>
      </p:sp>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On-screen Show (4:3)</PresentationFormat>
  <Paragraphs>71</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Constantia</vt:lpstr>
      <vt:lpstr>Calibri</vt:lpstr>
      <vt:lpstr>Noto Sans Symbols</vt:lpstr>
      <vt:lpstr>Flow</vt:lpstr>
      <vt:lpstr>Flow</vt:lpstr>
      <vt:lpstr>Mental Health &amp; Wellness</vt:lpstr>
      <vt:lpstr>What is stress?</vt:lpstr>
      <vt:lpstr>How is stress created?</vt:lpstr>
      <vt:lpstr>How does the human body respond to stress?</vt:lpstr>
      <vt:lpstr>How does the human body respond to stress?</vt:lpstr>
      <vt:lpstr>Why does the body react that way to stress?</vt:lpstr>
      <vt:lpstr>The answer is… (drumroll please)</vt:lpstr>
      <vt:lpstr>Chronic Stress or Stress Overload</vt:lpstr>
      <vt:lpstr>Effects of Chronic Stress</vt:lpstr>
      <vt:lpstr>Effects of Chronic Stress</vt:lpstr>
      <vt:lpstr>Warning Signs and Symptoms of Chronic Stress</vt:lpstr>
      <vt:lpstr>Keeping Stress Under Control</vt:lpstr>
      <vt:lpstr>Coping Mechanisms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Wellness</dc:title>
  <dc:creator>Darryl McCallum</dc:creator>
  <cp:lastModifiedBy>HDSB</cp:lastModifiedBy>
  <cp:revision>1</cp:revision>
  <dcterms:modified xsi:type="dcterms:W3CDTF">2019-04-25T17:14:10Z</dcterms:modified>
</cp:coreProperties>
</file>